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Playfair Display"/>
      <p:regular r:id="rId29"/>
      <p:bold r:id="rId30"/>
      <p:italic r:id="rId31"/>
      <p:boldItalic r:id="rId32"/>
    </p:embeddedFont>
    <p:embeddedFont>
      <p:font typeface="Playfair Display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6.xml"/><Relationship Id="rId33" Type="http://schemas.openxmlformats.org/officeDocument/2006/relationships/font" Target="fonts/PlayfairDisplayExtraBold-bold.fntdata"/><Relationship Id="rId10" Type="http://schemas.openxmlformats.org/officeDocument/2006/relationships/slide" Target="slides/slide5.xml"/><Relationship Id="rId32" Type="http://schemas.openxmlformats.org/officeDocument/2006/relationships/font" Target="fonts/PlayfairDisplay-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layfairDisplayExtra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22f988dbb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22f988dbb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22fb9ad9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22fb9ad9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2fb9ad9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2fb9ad9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2f988dbb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2f988db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2f988dbb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2f988dbb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22fb9ad9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22fb9ad9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22f988dbb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22f988dbb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2f988dbb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2f988dbb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2f988dbb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2f988dbb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2f988dbb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2f988dbb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1a8cc00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1a8cc00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1a8cc00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1a8cc00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1a8cc007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1a8cc00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41a8cc007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41a8cc007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41a8cc007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41a8cc007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2f988db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2f988db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2f988db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2f988db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2f988dbb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2f988dbb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Lg57_1q6AxQW4wiTmLSom8ngOea5aSTF/view" TargetMode="Externa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45850"/>
            <a:ext cx="8278200" cy="1044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r>
              <a:rPr lang="en">
                <a:solidFill>
                  <a:srgbClr val="20124D"/>
                </a:solidFill>
              </a:rPr>
              <a:t> </a:t>
            </a:r>
            <a:r>
              <a:rPr lang="en">
                <a:solidFill>
                  <a:srgbClr val="20124D"/>
                </a:solidFill>
                <a:latin typeface="Playfair Display ExtraBold"/>
                <a:ea typeface="Playfair Display ExtraBold"/>
                <a:cs typeface="Playfair Display ExtraBold"/>
                <a:sym typeface="Playfair Display ExtraBold"/>
              </a:rPr>
              <a:t>G</a:t>
            </a:r>
            <a:r>
              <a:rPr lang="en">
                <a:solidFill>
                  <a:srgbClr val="20124D"/>
                </a:solidFill>
                <a:latin typeface="Playfair Display ExtraBold"/>
                <a:ea typeface="Playfair Display ExtraBold"/>
                <a:cs typeface="Playfair Display ExtraBold"/>
                <a:sym typeface="Playfair Display ExtraBold"/>
              </a:rPr>
              <a:t>E</a:t>
            </a:r>
            <a:r>
              <a:rPr lang="en">
                <a:solidFill>
                  <a:srgbClr val="20124D"/>
                </a:solidFill>
                <a:latin typeface="Playfair Display ExtraBold"/>
                <a:ea typeface="Playfair Display ExtraBold"/>
                <a:cs typeface="Playfair Display ExtraBold"/>
                <a:sym typeface="Playfair Display ExtraBold"/>
              </a:rPr>
              <a:t>1</a:t>
            </a:r>
            <a:r>
              <a:rPr lang="en">
                <a:solidFill>
                  <a:srgbClr val="20124D"/>
                </a:solidFill>
                <a:latin typeface="Playfair Display ExtraBold"/>
                <a:ea typeface="Playfair Display ExtraBold"/>
                <a:cs typeface="Playfair Display ExtraBold"/>
                <a:sym typeface="Playfair Display ExtraBold"/>
              </a:rPr>
              <a:t>07  PROJECT</a:t>
            </a:r>
            <a:endParaRPr>
              <a:solidFill>
                <a:srgbClr val="20124D"/>
              </a:solidFill>
              <a:latin typeface="Playfair Display ExtraBold"/>
              <a:ea typeface="Playfair Display ExtraBold"/>
              <a:cs typeface="Playfair Display ExtraBold"/>
              <a:sym typeface="Playfair Display ExtraBold"/>
            </a:endParaRPr>
          </a:p>
        </p:txBody>
      </p:sp>
      <p:sp>
        <p:nvSpPr>
          <p:cNvPr id="55" name="Google Shape;55;p13"/>
          <p:cNvSpPr txBox="1"/>
          <p:nvPr>
            <p:ph idx="1" type="subTitle"/>
          </p:nvPr>
        </p:nvSpPr>
        <p:spPr>
          <a:xfrm>
            <a:off x="404725" y="35518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500">
                <a:solidFill>
                  <a:srgbClr val="351C75"/>
                </a:solidFill>
                <a:latin typeface="Playfair Display"/>
                <a:ea typeface="Playfair Display"/>
                <a:cs typeface="Playfair Display"/>
                <a:sym typeface="Playfair Display"/>
              </a:rPr>
              <a:t>BIRD DRONE</a:t>
            </a:r>
            <a:endParaRPr b="1" sz="3500">
              <a:solidFill>
                <a:srgbClr val="351C75"/>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5114400" y="152625"/>
            <a:ext cx="3285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Code description</a:t>
            </a:r>
            <a:endParaRPr b="1" u="sng"/>
          </a:p>
        </p:txBody>
      </p:sp>
      <p:sp>
        <p:nvSpPr>
          <p:cNvPr id="110" name="Google Shape;110;p22"/>
          <p:cNvSpPr txBox="1"/>
          <p:nvPr>
            <p:ph idx="1" type="body"/>
          </p:nvPr>
        </p:nvSpPr>
        <p:spPr>
          <a:xfrm>
            <a:off x="4749000" y="844925"/>
            <a:ext cx="4016700" cy="3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 sz="1562">
                <a:solidFill>
                  <a:schemeClr val="dk1"/>
                </a:solidFill>
              </a:rPr>
              <a:t>Bluetooth serial library is added to establish a wireless </a:t>
            </a:r>
            <a:r>
              <a:rPr lang="en" sz="1562">
                <a:solidFill>
                  <a:schemeClr val="dk1"/>
                </a:solidFill>
              </a:rPr>
              <a:t>communication between microcontroller and operating device, i.e. smart phone.</a:t>
            </a:r>
            <a:endParaRPr sz="1562">
              <a:solidFill>
                <a:schemeClr val="dk1"/>
              </a:solidFill>
            </a:endParaRPr>
          </a:p>
          <a:p>
            <a:pPr indent="-327788" lvl="0" marL="457200" rtl="0" algn="l">
              <a:spcBef>
                <a:spcPts val="1200"/>
              </a:spcBef>
              <a:spcAft>
                <a:spcPts val="0"/>
              </a:spcAft>
              <a:buClr>
                <a:schemeClr val="dk1"/>
              </a:buClr>
              <a:buSzPts val="1562"/>
              <a:buChar char="●"/>
            </a:pPr>
            <a:r>
              <a:rPr lang="en" sz="1562">
                <a:solidFill>
                  <a:schemeClr val="dk1"/>
                </a:solidFill>
              </a:rPr>
              <a:t>Servo library is added to control the movements of two servo motors.</a:t>
            </a:r>
            <a:endParaRPr sz="1562">
              <a:solidFill>
                <a:schemeClr val="dk1"/>
              </a:solidFill>
            </a:endParaRPr>
          </a:p>
          <a:p>
            <a:pPr indent="-327788" lvl="0" marL="457200" rtl="0" algn="l">
              <a:spcBef>
                <a:spcPts val="0"/>
              </a:spcBef>
              <a:spcAft>
                <a:spcPts val="0"/>
              </a:spcAft>
              <a:buClr>
                <a:schemeClr val="dk1"/>
              </a:buClr>
              <a:buSzPts val="1562"/>
              <a:buChar char="●"/>
            </a:pPr>
            <a:r>
              <a:rPr lang="en" sz="1562">
                <a:solidFill>
                  <a:schemeClr val="dk1"/>
                </a:solidFill>
              </a:rPr>
              <a:t>Two servo objects wingL and wingR are defined analogous to the wings of bird.</a:t>
            </a:r>
            <a:endParaRPr sz="1562">
              <a:solidFill>
                <a:schemeClr val="dk1"/>
              </a:solidFill>
            </a:endParaRPr>
          </a:p>
          <a:p>
            <a:pPr indent="-327788" lvl="0" marL="457200" rtl="0" algn="l">
              <a:spcBef>
                <a:spcPts val="0"/>
              </a:spcBef>
              <a:spcAft>
                <a:spcPts val="0"/>
              </a:spcAft>
              <a:buClr>
                <a:schemeClr val="dk1"/>
              </a:buClr>
              <a:buSzPts val="1562"/>
              <a:buChar char="●"/>
            </a:pPr>
            <a:r>
              <a:rPr lang="en" sz="1562">
                <a:solidFill>
                  <a:schemeClr val="dk1"/>
                </a:solidFill>
              </a:rPr>
              <a:t>If the signal from the bluetooth is available, it is tested with the predefined cases of movement which calls the respective function for that particular movement.</a:t>
            </a:r>
            <a:endParaRPr sz="1562">
              <a:solidFill>
                <a:schemeClr val="dk1"/>
              </a:solidFill>
            </a:endParaRPr>
          </a:p>
          <a:p>
            <a:pPr indent="0" lvl="0" marL="0" rtl="0" algn="l">
              <a:spcBef>
                <a:spcPts val="1200"/>
              </a:spcBef>
              <a:spcAft>
                <a:spcPts val="1200"/>
              </a:spcAft>
              <a:buSzPts val="523"/>
              <a:buNone/>
            </a:pPr>
            <a:r>
              <a:t/>
            </a:r>
            <a:endParaRPr sz="1562">
              <a:solidFill>
                <a:schemeClr val="dk1"/>
              </a:solidFill>
            </a:endParaRPr>
          </a:p>
        </p:txBody>
      </p:sp>
      <p:pic>
        <p:nvPicPr>
          <p:cNvPr id="111" name="Google Shape;111;p22"/>
          <p:cNvPicPr preferRelativeResize="0"/>
          <p:nvPr/>
        </p:nvPicPr>
        <p:blipFill>
          <a:blip r:embed="rId3">
            <a:alphaModFix/>
          </a:blip>
          <a:stretch>
            <a:fillRect/>
          </a:stretch>
        </p:blipFill>
        <p:spPr>
          <a:xfrm>
            <a:off x="311699" y="292375"/>
            <a:ext cx="4368475" cy="4673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15" name="Shape 115"/>
        <p:cNvGrpSpPr/>
        <p:nvPr/>
      </p:nvGrpSpPr>
      <p:grpSpPr>
        <a:xfrm>
          <a:off x="0" y="0"/>
          <a:ext cx="0" cy="0"/>
          <a:chOff x="0" y="0"/>
          <a:chExt cx="0" cy="0"/>
        </a:xfrm>
      </p:grpSpPr>
      <p:pic>
        <p:nvPicPr>
          <p:cNvPr id="116" name="Google Shape;116;p23"/>
          <p:cNvPicPr preferRelativeResize="0"/>
          <p:nvPr/>
        </p:nvPicPr>
        <p:blipFill>
          <a:blip r:embed="rId3">
            <a:alphaModFix/>
          </a:blip>
          <a:stretch>
            <a:fillRect/>
          </a:stretch>
        </p:blipFill>
        <p:spPr>
          <a:xfrm>
            <a:off x="152400" y="152400"/>
            <a:ext cx="5363046" cy="4838700"/>
          </a:xfrm>
          <a:prstGeom prst="rect">
            <a:avLst/>
          </a:prstGeom>
          <a:noFill/>
          <a:ln>
            <a:noFill/>
          </a:ln>
        </p:spPr>
      </p:pic>
      <p:pic>
        <p:nvPicPr>
          <p:cNvPr id="117" name="Google Shape;117;p23"/>
          <p:cNvPicPr preferRelativeResize="0"/>
          <p:nvPr/>
        </p:nvPicPr>
        <p:blipFill>
          <a:blip r:embed="rId4">
            <a:alphaModFix/>
          </a:blip>
          <a:stretch>
            <a:fillRect/>
          </a:stretch>
        </p:blipFill>
        <p:spPr>
          <a:xfrm>
            <a:off x="5667846" y="152400"/>
            <a:ext cx="3160693"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for bluetooth connection:-</a:t>
            </a:r>
            <a:endParaRPr/>
          </a:p>
        </p:txBody>
      </p:sp>
      <p:sp>
        <p:nvSpPr>
          <p:cNvPr id="123" name="Google Shape;123;p24"/>
          <p:cNvSpPr txBox="1"/>
          <p:nvPr>
            <p:ph idx="1" type="body"/>
          </p:nvPr>
        </p:nvSpPr>
        <p:spPr>
          <a:xfrm>
            <a:off x="5094550" y="305700"/>
            <a:ext cx="3485100" cy="483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For Example: If “F” is the received signal, it calls the function flap.</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Flap function sets the left and right wing at 30° and 180° w.r.t. Motor’s axis.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After delay of 1 second, it again sets the left wing at 120° and right wing at 90° </a:t>
            </a:r>
            <a:r>
              <a:rPr lang="en">
                <a:solidFill>
                  <a:schemeClr val="dk1"/>
                </a:solidFill>
              </a:rPr>
              <a:t>w.r.t. Motor’s axis.</a:t>
            </a:r>
            <a:endParaRPr>
              <a:solidFill>
                <a:schemeClr val="dk1"/>
              </a:solidFill>
            </a:endParaRPr>
          </a:p>
        </p:txBody>
      </p:sp>
      <p:pic>
        <p:nvPicPr>
          <p:cNvPr id="124" name="Google Shape;124;p24"/>
          <p:cNvPicPr preferRelativeResize="0"/>
          <p:nvPr/>
        </p:nvPicPr>
        <p:blipFill>
          <a:blip r:embed="rId3">
            <a:alphaModFix/>
          </a:blip>
          <a:stretch>
            <a:fillRect/>
          </a:stretch>
        </p:blipFill>
        <p:spPr>
          <a:xfrm>
            <a:off x="0" y="0"/>
            <a:ext cx="4895176"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317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b="1" lang="en" sz="1800" u="sng">
                <a:highlight>
                  <a:srgbClr val="FFE599"/>
                </a:highlight>
              </a:rPr>
              <a:t>INNOVATIONS &amp; FUTURE ADVANCEMENTS :</a:t>
            </a:r>
            <a:endParaRPr sz="3200" u="sng">
              <a:highlight>
                <a:srgbClr val="FFE599"/>
              </a:highlight>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32500"/>
          </a:bodyPr>
          <a:lstStyle/>
          <a:p>
            <a:pPr indent="0" lvl="0" marL="0" rtl="0" algn="l">
              <a:spcBef>
                <a:spcPts val="1200"/>
              </a:spcBef>
              <a:spcAft>
                <a:spcPts val="0"/>
              </a:spcAft>
              <a:buClr>
                <a:schemeClr val="dk1"/>
              </a:buClr>
              <a:buSzPts val="358"/>
              <a:buFont typeface="Arial"/>
              <a:buNone/>
            </a:pPr>
            <a:r>
              <a:rPr lang="en" sz="4907">
                <a:solidFill>
                  <a:schemeClr val="dk1"/>
                </a:solidFill>
              </a:rPr>
              <a:t>Some potential future advancements of bird drones:</a:t>
            </a:r>
            <a:endParaRPr sz="4907">
              <a:solidFill>
                <a:schemeClr val="dk1"/>
              </a:solidFill>
            </a:endParaRPr>
          </a:p>
          <a:p>
            <a:pPr indent="0" lvl="0" marL="0" rtl="0" algn="l">
              <a:spcBef>
                <a:spcPts val="1200"/>
              </a:spcBef>
              <a:spcAft>
                <a:spcPts val="1200"/>
              </a:spcAft>
              <a:buNone/>
            </a:pPr>
            <a:r>
              <a:rPr lang="en" sz="4907">
                <a:solidFill>
                  <a:schemeClr val="dk1"/>
                </a:solidFill>
              </a:rPr>
              <a:t>1. </a:t>
            </a:r>
            <a:r>
              <a:rPr b="1" lang="en" sz="4907">
                <a:solidFill>
                  <a:schemeClr val="dk1"/>
                </a:solidFill>
              </a:rPr>
              <a:t>Improved flight performance: </a:t>
            </a:r>
            <a:r>
              <a:rPr lang="en" sz="4907">
                <a:solidFill>
                  <a:schemeClr val="dk1"/>
                </a:solidFill>
              </a:rPr>
              <a:t>One of the key areas of innovation for bird drones is in their flight performance. Developers are working to create drones that can fly longer distances, at higher altitudes, and in more challenging weather conditions.</a:t>
            </a:r>
            <a:br>
              <a:rPr lang="en" sz="4907">
                <a:solidFill>
                  <a:schemeClr val="dk1"/>
                </a:solidFill>
              </a:rPr>
            </a:br>
            <a:r>
              <a:rPr lang="en" sz="4907">
                <a:solidFill>
                  <a:schemeClr val="dk1"/>
                </a:solidFill>
              </a:rPr>
              <a:t>2. </a:t>
            </a:r>
            <a:r>
              <a:rPr b="1" lang="en" sz="4907">
                <a:solidFill>
                  <a:schemeClr val="dk1"/>
                </a:solidFill>
              </a:rPr>
              <a:t>Autonomous flight: </a:t>
            </a:r>
            <a:r>
              <a:rPr lang="en" sz="4907">
                <a:solidFill>
                  <a:schemeClr val="dk1"/>
                </a:solidFill>
              </a:rPr>
              <a:t>Another area of advancement is in autonomous flight capabilities. Bird drones are being equipped with sensors and software that allow them to fly autonomously,</a:t>
            </a:r>
            <a:br>
              <a:rPr lang="en" sz="4907">
                <a:solidFill>
                  <a:schemeClr val="dk1"/>
                </a:solidFill>
              </a:rPr>
            </a:br>
            <a:r>
              <a:rPr lang="en" sz="4907">
                <a:solidFill>
                  <a:schemeClr val="dk1"/>
                </a:solidFill>
              </a:rPr>
              <a:t> making them more efficient and reducing the need for human operators.</a:t>
            </a:r>
            <a:br>
              <a:rPr lang="en" sz="4907">
                <a:solidFill>
                  <a:schemeClr val="dk1"/>
                </a:solidFill>
              </a:rPr>
            </a:br>
            <a:r>
              <a:rPr lang="en" sz="4907">
                <a:solidFill>
                  <a:schemeClr val="dk1"/>
                </a:solidFill>
              </a:rPr>
              <a:t>3. </a:t>
            </a:r>
            <a:r>
              <a:rPr b="1" lang="en" sz="4907">
                <a:solidFill>
                  <a:schemeClr val="dk1"/>
                </a:solidFill>
              </a:rPr>
              <a:t>Miniaturization: </a:t>
            </a:r>
            <a:r>
              <a:rPr lang="en" sz="4907">
                <a:solidFill>
                  <a:schemeClr val="dk1"/>
                </a:solidFill>
              </a:rPr>
              <a:t>Miniaturization is an important area of innovation for bird drones. Developers are working to create smaller and lighter drones that can be launched and operated from a variety of locations.</a:t>
            </a:r>
            <a:endParaRPr sz="2107">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7464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b="1" lang="en" sz="2244" u="sng">
                <a:highlight>
                  <a:srgbClr val="FFFFFF"/>
                </a:highlight>
              </a:rPr>
              <a:t>INNOVATIONS &amp; FUTURE ADVANCEMENTS :</a:t>
            </a:r>
            <a:endParaRPr b="1" sz="3244" u="sng"/>
          </a:p>
        </p:txBody>
      </p:sp>
      <p:sp>
        <p:nvSpPr>
          <p:cNvPr id="136" name="Google Shape;136;p26"/>
          <p:cNvSpPr txBox="1"/>
          <p:nvPr>
            <p:ph idx="1" type="body"/>
          </p:nvPr>
        </p:nvSpPr>
        <p:spPr>
          <a:xfrm>
            <a:off x="245250" y="1406700"/>
            <a:ext cx="8520600" cy="3736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Clr>
                <a:schemeClr val="dk1"/>
              </a:buClr>
              <a:buSzPts val="1100"/>
              <a:buFont typeface="Arial"/>
              <a:buNone/>
            </a:pPr>
            <a:r>
              <a:rPr lang="en" sz="1600">
                <a:solidFill>
                  <a:schemeClr val="dk1"/>
                </a:solidFill>
              </a:rPr>
              <a:t>4. </a:t>
            </a:r>
            <a:r>
              <a:rPr b="1" lang="en" sz="1600">
                <a:solidFill>
                  <a:schemeClr val="dk1"/>
                </a:solidFill>
              </a:rPr>
              <a:t>Integration with other technologies: </a:t>
            </a:r>
            <a:r>
              <a:rPr lang="en" sz="1600">
                <a:solidFill>
                  <a:schemeClr val="dk1"/>
                </a:solidFill>
              </a:rPr>
              <a:t>Bird drones are being integrated with other technologies, such as artificial intelligence and machine learning, to enhance their capabilities. This allows them to perform more complex tasks and to collect and analyze data more effectively.</a:t>
            </a:r>
            <a:br>
              <a:rPr lang="en" sz="1600">
                <a:solidFill>
                  <a:schemeClr val="dk1"/>
                </a:solidFill>
              </a:rPr>
            </a:br>
            <a:r>
              <a:rPr lang="en" sz="1600">
                <a:solidFill>
                  <a:schemeClr val="dk1"/>
                </a:solidFill>
              </a:rPr>
              <a:t>5. </a:t>
            </a:r>
            <a:r>
              <a:rPr b="1" lang="en" sz="1600">
                <a:solidFill>
                  <a:schemeClr val="dk1"/>
                </a:solidFill>
              </a:rPr>
              <a:t>Improved sensors: </a:t>
            </a:r>
            <a:r>
              <a:rPr lang="en" sz="1600">
                <a:solidFill>
                  <a:schemeClr val="dk1"/>
                </a:solidFill>
              </a:rPr>
              <a:t>Bird drones are being equipped with improved sensors, such as high-resolution cameras, thermal imaging sensors, and lidar sensors. These sensors allow them to capture more detailed and accurate data, which can be used for a variety of applications.</a:t>
            </a:r>
            <a:br>
              <a:rPr lang="en" sz="1600">
                <a:solidFill>
                  <a:schemeClr val="dk1"/>
                </a:solidFill>
              </a:rPr>
            </a:br>
            <a:r>
              <a:rPr lang="en" sz="1600">
                <a:solidFill>
                  <a:schemeClr val="dk1"/>
                </a:solidFill>
              </a:rPr>
              <a:t>6. </a:t>
            </a:r>
            <a:r>
              <a:rPr b="1" lang="en" sz="1600">
                <a:solidFill>
                  <a:schemeClr val="dk1"/>
                </a:solidFill>
              </a:rPr>
              <a:t>Environmental monitoring: </a:t>
            </a:r>
            <a:r>
              <a:rPr lang="en" sz="1600">
                <a:solidFill>
                  <a:schemeClr val="dk1"/>
                </a:solidFill>
              </a:rPr>
              <a:t>One of the most promising applications for bird drones is in environmental monitoring. Bird drones can be used to monitor wildlife populations, track migratory patterns, and assess the health of ecosystems.</a:t>
            </a:r>
            <a:endParaRPr sz="19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232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Project Images:-</a:t>
            </a:r>
            <a:endParaRPr b="1" u="sng"/>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7"/>
          <p:cNvPicPr preferRelativeResize="0"/>
          <p:nvPr/>
        </p:nvPicPr>
        <p:blipFill rotWithShape="1">
          <a:blip r:embed="rId3">
            <a:alphaModFix/>
          </a:blip>
          <a:srcRect b="29879" l="6877" r="564" t="16544"/>
          <a:stretch/>
        </p:blipFill>
        <p:spPr>
          <a:xfrm>
            <a:off x="311700" y="1031025"/>
            <a:ext cx="4501851" cy="2576001"/>
          </a:xfrm>
          <a:prstGeom prst="rect">
            <a:avLst/>
          </a:prstGeom>
          <a:noFill/>
          <a:ln cap="flat" cmpd="sng" w="28575">
            <a:solidFill>
              <a:schemeClr val="dk2"/>
            </a:solidFill>
            <a:prstDash val="solid"/>
            <a:round/>
            <a:headEnd len="sm" w="sm" type="none"/>
            <a:tailEnd len="sm" w="sm" type="none"/>
          </a:ln>
        </p:spPr>
      </p:pic>
      <p:pic>
        <p:nvPicPr>
          <p:cNvPr id="144" name="Google Shape;144;p27"/>
          <p:cNvPicPr preferRelativeResize="0"/>
          <p:nvPr/>
        </p:nvPicPr>
        <p:blipFill rotWithShape="1">
          <a:blip r:embed="rId4">
            <a:alphaModFix/>
          </a:blip>
          <a:srcRect b="24664" l="0" r="0" t="0"/>
          <a:stretch/>
        </p:blipFill>
        <p:spPr>
          <a:xfrm>
            <a:off x="4813550" y="2404900"/>
            <a:ext cx="4149677" cy="25760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Project Images:-</a:t>
            </a:r>
            <a:endParaRPr b="1" u="sng"/>
          </a:p>
        </p:txBody>
      </p:sp>
      <p:sp>
        <p:nvSpPr>
          <p:cNvPr id="150" name="Google Shape;15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8"/>
          <p:cNvPicPr preferRelativeResize="0"/>
          <p:nvPr/>
        </p:nvPicPr>
        <p:blipFill rotWithShape="1">
          <a:blip r:embed="rId3">
            <a:alphaModFix/>
          </a:blip>
          <a:srcRect b="26616" l="5256" r="2030" t="26475"/>
          <a:stretch/>
        </p:blipFill>
        <p:spPr>
          <a:xfrm>
            <a:off x="311700" y="1152475"/>
            <a:ext cx="8520600" cy="35741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174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Project Video:-</a:t>
            </a:r>
            <a:endParaRPr b="1" u="sng"/>
          </a:p>
        </p:txBody>
      </p:sp>
      <p:pic>
        <p:nvPicPr>
          <p:cNvPr id="157" name="Google Shape;157;p29" title="drone .mp4">
            <a:hlinkClick r:id="rId3"/>
          </p:cNvPr>
          <p:cNvPicPr preferRelativeResize="0"/>
          <p:nvPr/>
        </p:nvPicPr>
        <p:blipFill>
          <a:blip r:embed="rId4">
            <a:alphaModFix/>
          </a:blip>
          <a:stretch>
            <a:fillRect/>
          </a:stretch>
        </p:blipFill>
        <p:spPr>
          <a:xfrm>
            <a:off x="989575" y="823325"/>
            <a:ext cx="7210651" cy="4055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2E9"/>
            </a:gs>
            <a:gs pos="100000">
              <a:srgbClr val="045962"/>
            </a:gs>
          </a:gsLst>
          <a:lin ang="5400012" scaled="0"/>
        </a:gradFill>
      </p:bgPr>
    </p:bg>
    <p:spTree>
      <p:nvGrpSpPr>
        <p:cNvPr id="161" name="Shape 161"/>
        <p:cNvGrpSpPr/>
        <p:nvPr/>
      </p:nvGrpSpPr>
      <p:grpSpPr>
        <a:xfrm>
          <a:off x="0" y="0"/>
          <a:ext cx="0" cy="0"/>
          <a:chOff x="0" y="0"/>
          <a:chExt cx="0" cy="0"/>
        </a:xfrm>
      </p:grpSpPr>
      <p:sp>
        <p:nvSpPr>
          <p:cNvPr id="162" name="Google Shape;162;p30"/>
          <p:cNvSpPr txBox="1"/>
          <p:nvPr>
            <p:ph type="title"/>
          </p:nvPr>
        </p:nvSpPr>
        <p:spPr>
          <a:xfrm>
            <a:off x="-432575" y="351975"/>
            <a:ext cx="8520600" cy="5727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1200"/>
              </a:spcAft>
              <a:buClr>
                <a:schemeClr val="dk1"/>
              </a:buClr>
              <a:buSzPts val="1100"/>
              <a:buFont typeface="Arial"/>
              <a:buNone/>
            </a:pPr>
            <a:r>
              <a:rPr b="1" lang="en" sz="2200" u="sng">
                <a:highlight>
                  <a:srgbClr val="FFFFFF"/>
                </a:highlight>
              </a:rPr>
              <a:t>Team Members</a:t>
            </a:r>
            <a:r>
              <a:rPr b="1" lang="en" sz="2200">
                <a:solidFill>
                  <a:srgbClr val="F79646"/>
                </a:solidFill>
                <a:highlight>
                  <a:srgbClr val="FFFFFF"/>
                </a:highlight>
              </a:rPr>
              <a:t> </a:t>
            </a:r>
            <a:endParaRPr sz="3600"/>
          </a:p>
        </p:txBody>
      </p:sp>
      <p:sp>
        <p:nvSpPr>
          <p:cNvPr id="163" name="Google Shape;16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1200"/>
              </a:spcBef>
              <a:spcAft>
                <a:spcPts val="0"/>
              </a:spcAft>
              <a:buClr>
                <a:schemeClr val="dk1"/>
              </a:buClr>
              <a:buSzPct val="100000"/>
              <a:buFont typeface="Arial"/>
              <a:buNone/>
            </a:pPr>
            <a:r>
              <a:rPr lang="en" sz="1100" u="sng">
                <a:solidFill>
                  <a:schemeClr val="dk1"/>
                </a:solidFill>
                <a:highlight>
                  <a:srgbClr val="FFFFFF"/>
                </a:highlight>
              </a:rPr>
              <a:t> </a:t>
            </a:r>
            <a:endParaRPr sz="1100" u="sng">
              <a:solidFill>
                <a:schemeClr val="dk1"/>
              </a:solidFill>
              <a:highlight>
                <a:srgbClr val="FFFFFF"/>
              </a:highlight>
            </a:endParaRPr>
          </a:p>
          <a:p>
            <a:pPr indent="0" lvl="0" marL="0" rtl="0" algn="l">
              <a:spcBef>
                <a:spcPts val="1200"/>
              </a:spcBef>
              <a:spcAft>
                <a:spcPts val="0"/>
              </a:spcAft>
              <a:buClr>
                <a:schemeClr val="dk1"/>
              </a:buClr>
              <a:buSzPct val="78571"/>
              <a:buFont typeface="Arial"/>
              <a:buNone/>
            </a:pPr>
            <a:r>
              <a:t/>
            </a:r>
            <a:endParaRPr b="1" sz="1400">
              <a:solidFill>
                <a:srgbClr val="F79646"/>
              </a:solidFill>
              <a:highlight>
                <a:srgbClr val="FFFFFF"/>
              </a:highlight>
            </a:endParaRPr>
          </a:p>
          <a:p>
            <a:pPr indent="457200" lvl="0" marL="0" rtl="0" algn="l">
              <a:spcBef>
                <a:spcPts val="1200"/>
              </a:spcBef>
              <a:spcAft>
                <a:spcPts val="0"/>
              </a:spcAft>
              <a:buClr>
                <a:schemeClr val="dk1"/>
              </a:buClr>
              <a:buSzPct val="62397"/>
              <a:buFont typeface="Arial"/>
              <a:buNone/>
            </a:pPr>
            <a:r>
              <a:rPr lang="en" sz="1762">
                <a:solidFill>
                  <a:schemeClr val="dk1"/>
                </a:solidFill>
                <a:highlight>
                  <a:srgbClr val="FFFFFF"/>
                </a:highlight>
              </a:rPr>
              <a:t>Himanshu Galav                                       	2021EEB1177</a:t>
            </a:r>
            <a:endParaRPr sz="1762">
              <a:solidFill>
                <a:schemeClr val="dk1"/>
              </a:solidFill>
              <a:highlight>
                <a:srgbClr val="FFFFFF"/>
              </a:highlight>
            </a:endParaRPr>
          </a:p>
          <a:p>
            <a:pPr indent="457200" lvl="0" marL="0" rtl="0" algn="l">
              <a:spcBef>
                <a:spcPts val="1200"/>
              </a:spcBef>
              <a:spcAft>
                <a:spcPts val="0"/>
              </a:spcAft>
              <a:buClr>
                <a:schemeClr val="dk1"/>
              </a:buClr>
              <a:buSzPct val="62397"/>
              <a:buFont typeface="Arial"/>
              <a:buNone/>
            </a:pPr>
            <a:r>
              <a:rPr lang="en" sz="1762">
                <a:solidFill>
                  <a:schemeClr val="dk1"/>
                </a:solidFill>
                <a:highlight>
                  <a:srgbClr val="FFFFFF"/>
                </a:highlight>
              </a:rPr>
              <a:t>Jigyasa Singh                                           	2021EEB1182</a:t>
            </a:r>
            <a:endParaRPr sz="1762">
              <a:solidFill>
                <a:schemeClr val="dk1"/>
              </a:solidFill>
              <a:highlight>
                <a:srgbClr val="FFFFFF"/>
              </a:highlight>
            </a:endParaRPr>
          </a:p>
          <a:p>
            <a:pPr indent="457200" lvl="0" marL="0" rtl="0" algn="l">
              <a:spcBef>
                <a:spcPts val="1200"/>
              </a:spcBef>
              <a:spcAft>
                <a:spcPts val="0"/>
              </a:spcAft>
              <a:buClr>
                <a:schemeClr val="dk1"/>
              </a:buClr>
              <a:buSzPct val="62397"/>
              <a:buFont typeface="Arial"/>
              <a:buNone/>
            </a:pPr>
            <a:r>
              <a:rPr lang="en" sz="1762">
                <a:solidFill>
                  <a:schemeClr val="dk1"/>
                </a:solidFill>
                <a:highlight>
                  <a:srgbClr val="FFFFFF"/>
                </a:highlight>
              </a:rPr>
              <a:t>Lokesh Jassal                                           	2021EEB1185</a:t>
            </a:r>
            <a:endParaRPr sz="1762">
              <a:solidFill>
                <a:schemeClr val="dk1"/>
              </a:solidFill>
              <a:highlight>
                <a:srgbClr val="FFFFFF"/>
              </a:highlight>
            </a:endParaRPr>
          </a:p>
          <a:p>
            <a:pPr indent="457200" lvl="0" marL="0" rtl="0" algn="l">
              <a:spcBef>
                <a:spcPts val="1200"/>
              </a:spcBef>
              <a:spcAft>
                <a:spcPts val="0"/>
              </a:spcAft>
              <a:buClr>
                <a:schemeClr val="dk1"/>
              </a:buClr>
              <a:buSzPct val="62397"/>
              <a:buFont typeface="Arial"/>
              <a:buNone/>
            </a:pPr>
            <a:r>
              <a:rPr lang="en" sz="1762">
                <a:solidFill>
                  <a:schemeClr val="dk1"/>
                </a:solidFill>
                <a:highlight>
                  <a:srgbClr val="FFFFFF"/>
                </a:highlight>
              </a:rPr>
              <a:t>Rajan Singh                                              	2021EEB1201</a:t>
            </a:r>
            <a:endParaRPr sz="1762">
              <a:solidFill>
                <a:schemeClr val="dk1"/>
              </a:solidFill>
              <a:highlight>
                <a:srgbClr val="FFFFFF"/>
              </a:highlight>
            </a:endParaRPr>
          </a:p>
          <a:p>
            <a:pPr indent="457200" lvl="0" marL="0" rtl="0" algn="l">
              <a:spcBef>
                <a:spcPts val="1200"/>
              </a:spcBef>
              <a:spcAft>
                <a:spcPts val="0"/>
              </a:spcAft>
              <a:buNone/>
            </a:pPr>
            <a:r>
              <a:rPr lang="en" sz="1762">
                <a:solidFill>
                  <a:schemeClr val="dk1"/>
                </a:solidFill>
                <a:highlight>
                  <a:srgbClr val="FFFFFF"/>
                </a:highlight>
              </a:rPr>
              <a:t>Ritika Dashore                                          	2021EEB1206</a:t>
            </a:r>
            <a:endParaRPr sz="1762">
              <a:solidFill>
                <a:schemeClr val="dk1"/>
              </a:solidFill>
              <a:highlight>
                <a:srgbClr val="FFFFFF"/>
              </a:highlight>
            </a:endParaRPr>
          </a:p>
          <a:p>
            <a:pPr indent="457200" lvl="0" marL="0" rtl="0" algn="l">
              <a:spcBef>
                <a:spcPts val="1200"/>
              </a:spcBef>
              <a:spcAft>
                <a:spcPts val="0"/>
              </a:spcAft>
              <a:buClr>
                <a:schemeClr val="dk1"/>
              </a:buClr>
              <a:buSzPct val="62397"/>
              <a:buFont typeface="Arial"/>
              <a:buNone/>
            </a:pPr>
            <a:r>
              <a:rPr lang="en" sz="1762">
                <a:solidFill>
                  <a:schemeClr val="dk1"/>
                </a:solidFill>
                <a:highlight>
                  <a:srgbClr val="FFFFFF"/>
                </a:highlight>
              </a:rPr>
              <a:t>Shreya Maheshwari                                  	2021EEB1212</a:t>
            </a:r>
            <a:endParaRPr sz="1762">
              <a:solidFill>
                <a:schemeClr val="dk1"/>
              </a:solidFill>
              <a:highlight>
                <a:srgbClr val="FFFFFF"/>
              </a:highlight>
            </a:endParaRPr>
          </a:p>
          <a:p>
            <a:pPr indent="0" lvl="0" marL="0" rtl="0" algn="l">
              <a:spcBef>
                <a:spcPts val="1200"/>
              </a:spcBef>
              <a:spcAft>
                <a:spcPts val="0"/>
              </a:spcAft>
              <a:buClr>
                <a:schemeClr val="dk1"/>
              </a:buClr>
              <a:buSzPct val="1000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2E9"/>
            </a:gs>
            <a:gs pos="100000">
              <a:srgbClr val="045962"/>
            </a:gs>
          </a:gsLst>
          <a:path path="circle">
            <a:fillToRect b="50%" l="50%" r="50%" t="50%"/>
          </a:path>
          <a:tileRect/>
        </a:gradFill>
      </p:bgPr>
    </p:bg>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             </a:t>
            </a:r>
            <a:r>
              <a:rPr lang="en">
                <a:latin typeface="Playfair Display ExtraBold"/>
                <a:ea typeface="Playfair Display ExtraBold"/>
                <a:cs typeface="Playfair Display ExtraBold"/>
                <a:sym typeface="Playfair Display ExtraBold"/>
              </a:rPr>
              <a:t>           THANK YOU</a:t>
            </a:r>
            <a:endParaRPr>
              <a:latin typeface="Playfair Display ExtraBold"/>
              <a:ea typeface="Playfair Display ExtraBold"/>
              <a:cs typeface="Playfair Display ExtraBold"/>
              <a:sym typeface="Playfair Displ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77" u="sng"/>
              <a:t>TARGET PROBLEM</a:t>
            </a:r>
            <a:endParaRPr sz="3277"/>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t/>
            </a:r>
            <a:endParaRPr b="1" sz="1100" u="sng">
              <a:solidFill>
                <a:schemeClr val="dk1"/>
              </a:solidFill>
            </a:endParaRPr>
          </a:p>
          <a:p>
            <a:pPr indent="0" lvl="0" marL="0" rtl="0" algn="l">
              <a:spcBef>
                <a:spcPts val="0"/>
              </a:spcBef>
              <a:spcAft>
                <a:spcPts val="0"/>
              </a:spcAft>
              <a:buClr>
                <a:schemeClr val="dk1"/>
              </a:buClr>
              <a:buSzPts val="1100"/>
              <a:buFont typeface="Arial"/>
              <a:buNone/>
            </a:pPr>
            <a:r>
              <a:t/>
            </a:r>
            <a:endParaRPr b="1" sz="1100" u="sng">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have been many advancements in the development of conventional drones that are somewhat mini helicopters with rigid wings and propellers. But in spite of numerous advancements, there are still many problems associated with these type of drones such as: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Battery life of conventional drones is less which limit their flight time and range.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Due to rigid wings, the movement of conventional drones is restricted in small places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Conventional drones are easily noticeable in spy activities and also disturb wildlife while recording them</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u="sng"/>
              <a:t>SOLUTION</a:t>
            </a:r>
            <a:endParaRPr b="1" sz="3020" u="sng"/>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The described shortcomings of the conventional drones can be easily resolved by the </a:t>
            </a:r>
            <a:r>
              <a:rPr b="1" lang="en">
                <a:solidFill>
                  <a:schemeClr val="dk1"/>
                </a:solidFill>
              </a:rPr>
              <a:t>BIRD</a:t>
            </a:r>
            <a:r>
              <a:rPr lang="en">
                <a:solidFill>
                  <a:schemeClr val="dk1"/>
                </a:solidFill>
              </a:rPr>
              <a:t> </a:t>
            </a:r>
            <a:r>
              <a:rPr b="1" lang="en">
                <a:solidFill>
                  <a:schemeClr val="dk1"/>
                </a:solidFill>
              </a:rPr>
              <a:t>DRONE.</a:t>
            </a: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flapping of the bird drone powers it and hence increases the flight time and range of the drone.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flexible wings of the bird drone makes it more suitable to fly in small places.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bird drone can be easily camouflaged and hence a great technology for spying activities and recording wildlife without disturbing them.</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258525" y="0"/>
            <a:ext cx="8520600" cy="137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u="sng"/>
          </a:p>
          <a:p>
            <a:pPr indent="0" lvl="0" marL="0" rtl="0" algn="l">
              <a:spcBef>
                <a:spcPts val="0"/>
              </a:spcBef>
              <a:spcAft>
                <a:spcPts val="0"/>
              </a:spcAft>
              <a:buNone/>
            </a:pPr>
            <a:r>
              <a:rPr lang="en" u="sng"/>
              <a:t>COMPONENTS REQUIRED</a:t>
            </a:r>
            <a:endParaRPr u="sng"/>
          </a:p>
        </p:txBody>
      </p:sp>
      <p:sp>
        <p:nvSpPr>
          <p:cNvPr id="73" name="Google Shape;73;p16"/>
          <p:cNvSpPr txBox="1"/>
          <p:nvPr>
            <p:ph idx="1" type="body"/>
          </p:nvPr>
        </p:nvSpPr>
        <p:spPr>
          <a:xfrm>
            <a:off x="258525" y="1170125"/>
            <a:ext cx="5475600" cy="28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ESP WROOM 32 S module</a:t>
            </a:r>
            <a:r>
              <a:rPr lang="en">
                <a:solidFill>
                  <a:schemeClr val="dk1"/>
                </a:solidFill>
              </a:rPr>
              <a:t> is a type of powerful microcontroller with built-in Wi-Fi and Bluetooth capabilities. We have used the bluetooth wireless communication with the smart phone as host.</a:t>
            </a:r>
            <a:endParaRPr>
              <a:solidFill>
                <a:schemeClr val="dk1"/>
              </a:solidFill>
            </a:endParaRPr>
          </a:p>
          <a:p>
            <a:pPr indent="0" lvl="0" marL="0" rtl="0" algn="l">
              <a:spcBef>
                <a:spcPts val="1200"/>
              </a:spcBef>
              <a:spcAft>
                <a:spcPts val="0"/>
              </a:spcAft>
              <a:buNone/>
            </a:pPr>
            <a:r>
              <a:rPr lang="en">
                <a:solidFill>
                  <a:schemeClr val="dk1"/>
                </a:solidFill>
              </a:rPr>
              <a:t>ESP32 is a popular combination used in a wide range of applications, from home automation to surveillance systems. </a:t>
            </a:r>
            <a:endParaRPr>
              <a:solidFill>
                <a:schemeClr val="dk1"/>
              </a:solidFill>
              <a:highlight>
                <a:srgbClr val="F7F7F8"/>
              </a:highlight>
              <a:latin typeface="Roboto"/>
              <a:ea typeface="Roboto"/>
              <a:cs typeface="Roboto"/>
              <a:sym typeface="Roboto"/>
            </a:endParaRPr>
          </a:p>
          <a:p>
            <a:pPr indent="0" lvl="0" marL="0" rtl="0" algn="l">
              <a:spcBef>
                <a:spcPts val="1200"/>
              </a:spcBef>
              <a:spcAft>
                <a:spcPts val="1200"/>
              </a:spcAft>
              <a:buNone/>
            </a:pPr>
            <a:r>
              <a:t/>
            </a:r>
            <a:endParaRPr b="1" sz="1700">
              <a:solidFill>
                <a:schemeClr val="dk1"/>
              </a:solidFill>
            </a:endParaRPr>
          </a:p>
        </p:txBody>
      </p:sp>
      <p:pic>
        <p:nvPicPr>
          <p:cNvPr id="74" name="Google Shape;74;p16"/>
          <p:cNvPicPr preferRelativeResize="0"/>
          <p:nvPr/>
        </p:nvPicPr>
        <p:blipFill>
          <a:blip r:embed="rId3">
            <a:alphaModFix/>
          </a:blip>
          <a:stretch>
            <a:fillRect/>
          </a:stretch>
        </p:blipFill>
        <p:spPr>
          <a:xfrm>
            <a:off x="5983850" y="1170125"/>
            <a:ext cx="3007751" cy="26182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78" name="Shape 78"/>
        <p:cNvGrpSpPr/>
        <p:nvPr/>
      </p:nvGrpSpPr>
      <p:grpSpPr>
        <a:xfrm>
          <a:off x="0" y="0"/>
          <a:ext cx="0" cy="0"/>
          <a:chOff x="0" y="0"/>
          <a:chExt cx="0" cy="0"/>
        </a:xfrm>
      </p:grpSpPr>
      <p:sp>
        <p:nvSpPr>
          <p:cNvPr id="79" name="Google Shape;79;p17"/>
          <p:cNvSpPr txBox="1"/>
          <p:nvPr>
            <p:ph idx="1" type="body"/>
          </p:nvPr>
        </p:nvSpPr>
        <p:spPr>
          <a:xfrm>
            <a:off x="311700" y="314100"/>
            <a:ext cx="4719900" cy="42546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b="1" lang="en" sz="2600" u="sng">
                <a:solidFill>
                  <a:schemeClr val="dk1"/>
                </a:solidFill>
              </a:rPr>
              <a:t>Servo motor :</a:t>
            </a:r>
            <a:r>
              <a:rPr b="1" lang="en" sz="2600">
                <a:solidFill>
                  <a:schemeClr val="dk1"/>
                </a:solidFill>
              </a:rPr>
              <a:t> </a:t>
            </a:r>
            <a:endParaRPr b="1" sz="2600">
              <a:solidFill>
                <a:schemeClr val="dk1"/>
              </a:solidFill>
            </a:endParaRPr>
          </a:p>
          <a:p>
            <a:pPr indent="0" lvl="0" marL="0" rtl="0" algn="l">
              <a:spcBef>
                <a:spcPts val="1200"/>
              </a:spcBef>
              <a:spcAft>
                <a:spcPts val="0"/>
              </a:spcAft>
              <a:buNone/>
            </a:pPr>
            <a:r>
              <a:t/>
            </a:r>
            <a:endParaRPr sz="1900">
              <a:solidFill>
                <a:schemeClr val="dk1"/>
              </a:solidFill>
            </a:endParaRPr>
          </a:p>
          <a:p>
            <a:pPr indent="0" lvl="0" marL="0" rtl="0" algn="l">
              <a:spcBef>
                <a:spcPts val="1200"/>
              </a:spcBef>
              <a:spcAft>
                <a:spcPts val="0"/>
              </a:spcAft>
              <a:buNone/>
            </a:pPr>
            <a:r>
              <a:rPr lang="en" sz="1900">
                <a:solidFill>
                  <a:schemeClr val="dk1"/>
                </a:solidFill>
              </a:rPr>
              <a:t>A servo motor is a type of rotary actuator that is commonly used in industrial and robotic applications. It consists of a motor, a feedback device, and a controller, which work together to precisely control the position, speed, and torque of the motor.</a:t>
            </a:r>
            <a:endParaRPr sz="1900">
              <a:solidFill>
                <a:schemeClr val="dk1"/>
              </a:solidFill>
            </a:endParaRPr>
          </a:p>
          <a:p>
            <a:pPr indent="0" lvl="0" marL="0" rtl="0" algn="l">
              <a:spcBef>
                <a:spcPts val="1200"/>
              </a:spcBef>
              <a:spcAft>
                <a:spcPts val="0"/>
              </a:spcAft>
              <a:buNone/>
            </a:pPr>
            <a:r>
              <a:rPr lang="en" sz="1900">
                <a:solidFill>
                  <a:schemeClr val="dk1"/>
                </a:solidFill>
              </a:rPr>
              <a:t>The motor is controlled by the ESP Wroom 32S module and powered by Li-Po Battery. </a:t>
            </a:r>
            <a:endParaRPr sz="1900">
              <a:solidFill>
                <a:schemeClr val="dk1"/>
              </a:solidFill>
            </a:endParaRPr>
          </a:p>
          <a:p>
            <a:pPr indent="0" lvl="0" marL="0" rtl="0" algn="l">
              <a:spcBef>
                <a:spcPts val="1200"/>
              </a:spcBef>
              <a:spcAft>
                <a:spcPts val="0"/>
              </a:spcAft>
              <a:buNone/>
            </a:pPr>
            <a:r>
              <a:rPr lang="en" sz="1900">
                <a:solidFill>
                  <a:schemeClr val="dk1"/>
                </a:solidFill>
              </a:rPr>
              <a:t>The motor is used in requirement of high torque applications.</a:t>
            </a:r>
            <a:endParaRPr sz="1900">
              <a:solidFill>
                <a:schemeClr val="dk1"/>
              </a:solidFill>
            </a:endParaRPr>
          </a:p>
          <a:p>
            <a:pPr indent="0" lvl="0" marL="0" rtl="0" algn="l">
              <a:spcBef>
                <a:spcPts val="1200"/>
              </a:spcBef>
              <a:spcAft>
                <a:spcPts val="1200"/>
              </a:spcAft>
              <a:buNone/>
            </a:pPr>
            <a:r>
              <a:t/>
            </a:r>
            <a:endParaRPr/>
          </a:p>
        </p:txBody>
      </p:sp>
      <p:pic>
        <p:nvPicPr>
          <p:cNvPr id="80" name="Google Shape;80;p17"/>
          <p:cNvPicPr preferRelativeResize="0"/>
          <p:nvPr/>
        </p:nvPicPr>
        <p:blipFill>
          <a:blip r:embed="rId3">
            <a:alphaModFix/>
          </a:blip>
          <a:stretch>
            <a:fillRect/>
          </a:stretch>
        </p:blipFill>
        <p:spPr>
          <a:xfrm>
            <a:off x="5246572" y="922672"/>
            <a:ext cx="3343850" cy="3477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8"/>
          <p:cNvSpPr txBox="1"/>
          <p:nvPr>
            <p:ph idx="1" type="body"/>
          </p:nvPr>
        </p:nvSpPr>
        <p:spPr>
          <a:xfrm>
            <a:off x="226075" y="477450"/>
            <a:ext cx="5082300" cy="4188600"/>
          </a:xfrm>
          <a:prstGeom prst="rect">
            <a:avLst/>
          </a:prstGeom>
        </p:spPr>
        <p:txBody>
          <a:bodyPr anchorCtr="0" anchor="t" bIns="91425" lIns="91425" spcFirstLastPara="1" rIns="91425" wrap="square" tIns="91425">
            <a:normAutofit fontScale="92500" lnSpcReduction="20000"/>
          </a:bodyPr>
          <a:lstStyle/>
          <a:p>
            <a:pPr indent="-228600" lvl="0" marL="457200" rtl="0" algn="l">
              <a:spcBef>
                <a:spcPts val="1200"/>
              </a:spcBef>
              <a:spcAft>
                <a:spcPts val="0"/>
              </a:spcAft>
              <a:buNone/>
            </a:pPr>
            <a:r>
              <a:rPr lang="en" sz="1300">
                <a:solidFill>
                  <a:srgbClr val="000000"/>
                </a:solidFill>
              </a:rPr>
              <a:t>  </a:t>
            </a:r>
            <a:r>
              <a:rPr lang="en" sz="1840">
                <a:solidFill>
                  <a:srgbClr val="000000"/>
                </a:solidFill>
              </a:rPr>
              <a:t> </a:t>
            </a:r>
            <a:r>
              <a:rPr lang="en" sz="2056">
                <a:solidFill>
                  <a:srgbClr val="000000"/>
                </a:solidFill>
              </a:rPr>
              <a:t> </a:t>
            </a:r>
            <a:r>
              <a:rPr lang="en" sz="2056" u="sng">
                <a:solidFill>
                  <a:srgbClr val="000000"/>
                </a:solidFill>
              </a:rPr>
              <a:t> </a:t>
            </a:r>
            <a:r>
              <a:rPr b="1" lang="en" sz="2856" u="sng">
                <a:solidFill>
                  <a:srgbClr val="000000"/>
                </a:solidFill>
              </a:rPr>
              <a:t>Lipo battery :</a:t>
            </a:r>
            <a:endParaRPr b="1" sz="2100">
              <a:solidFill>
                <a:srgbClr val="000000"/>
              </a:solidFill>
            </a:endParaRPr>
          </a:p>
          <a:p>
            <a:pPr indent="-228600" lvl="0" marL="457200" rtl="0" algn="l">
              <a:spcBef>
                <a:spcPts val="1200"/>
              </a:spcBef>
              <a:spcAft>
                <a:spcPts val="0"/>
              </a:spcAft>
              <a:buNone/>
            </a:pPr>
            <a:r>
              <a:rPr lang="en" sz="2100">
                <a:solidFill>
                  <a:srgbClr val="000000"/>
                </a:solidFill>
              </a:rPr>
              <a:t>   LiPo (Lithium Polymer) batteries are a type of rechargeable battery commonly used in portable electronic devices such as smartphones, tablets, and RC vehicles. They are known for their high energy density, light weight, and ability to deliver high currents. </a:t>
            </a:r>
            <a:endParaRPr sz="2100">
              <a:solidFill>
                <a:srgbClr val="000000"/>
              </a:solidFill>
            </a:endParaRPr>
          </a:p>
          <a:p>
            <a:pPr indent="-228600" lvl="0" marL="457200" rtl="0" algn="l">
              <a:spcBef>
                <a:spcPts val="1200"/>
              </a:spcBef>
              <a:spcAft>
                <a:spcPts val="0"/>
              </a:spcAft>
              <a:buNone/>
            </a:pPr>
            <a:r>
              <a:rPr lang="en" sz="2100">
                <a:solidFill>
                  <a:srgbClr val="000000"/>
                </a:solidFill>
              </a:rPr>
              <a:t>	</a:t>
            </a:r>
            <a:endParaRPr sz="2100">
              <a:solidFill>
                <a:srgbClr val="000000"/>
              </a:solidFill>
            </a:endParaRPr>
          </a:p>
          <a:p>
            <a:pPr indent="-228600" lvl="0" marL="457200" rtl="0" algn="l">
              <a:spcBef>
                <a:spcPts val="1200"/>
              </a:spcBef>
              <a:spcAft>
                <a:spcPts val="0"/>
              </a:spcAft>
              <a:buNone/>
            </a:pPr>
            <a:r>
              <a:rPr lang="en" sz="1900">
                <a:solidFill>
                  <a:srgbClr val="000000"/>
                </a:solidFill>
              </a:rPr>
              <a:t>    </a:t>
            </a:r>
            <a:endParaRPr sz="1900">
              <a:solidFill>
                <a:srgbClr val="000000"/>
              </a:solidFill>
            </a:endParaRPr>
          </a:p>
          <a:p>
            <a:pPr indent="0" lvl="0" marL="0" rtl="0" algn="l">
              <a:spcBef>
                <a:spcPts val="1200"/>
              </a:spcBef>
              <a:spcAft>
                <a:spcPts val="1200"/>
              </a:spcAft>
              <a:buNone/>
            </a:pPr>
            <a:r>
              <a:t/>
            </a:r>
            <a:endParaRPr/>
          </a:p>
        </p:txBody>
      </p:sp>
      <p:pic>
        <p:nvPicPr>
          <p:cNvPr id="86" name="Google Shape;86;p18"/>
          <p:cNvPicPr preferRelativeResize="0"/>
          <p:nvPr/>
        </p:nvPicPr>
        <p:blipFill>
          <a:blip r:embed="rId3">
            <a:alphaModFix/>
          </a:blip>
          <a:stretch>
            <a:fillRect/>
          </a:stretch>
        </p:blipFill>
        <p:spPr>
          <a:xfrm>
            <a:off x="5441275" y="906000"/>
            <a:ext cx="3498075" cy="3209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152200" y="1925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b="1" lang="en" sz="2400" u="sng"/>
              <a:t>Implementation</a:t>
            </a:r>
            <a:endParaRPr sz="3800" u="sng"/>
          </a:p>
        </p:txBody>
      </p:sp>
      <p:sp>
        <p:nvSpPr>
          <p:cNvPr id="92" name="Google Shape;92;p19"/>
          <p:cNvSpPr txBox="1"/>
          <p:nvPr>
            <p:ph idx="1" type="body"/>
          </p:nvPr>
        </p:nvSpPr>
        <p:spPr>
          <a:xfrm>
            <a:off x="152200" y="885575"/>
            <a:ext cx="8225400" cy="322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Clr>
                <a:schemeClr val="dk1"/>
              </a:buClr>
              <a:buSzPts val="275"/>
              <a:buFont typeface="Arial"/>
              <a:buNone/>
            </a:pPr>
            <a:r>
              <a:rPr lang="en" sz="7200">
                <a:solidFill>
                  <a:schemeClr val="dk1"/>
                </a:solidFill>
              </a:rPr>
              <a:t>First mechanical assembling of the bird drone is done by making wings and bird body and wings with some light weight material. Electrical components of the drone includes ESP32 module, two high torque servo motor,and battery, etc.</a:t>
            </a:r>
            <a:endParaRPr sz="7200">
              <a:solidFill>
                <a:schemeClr val="dk1"/>
              </a:solidFill>
            </a:endParaRPr>
          </a:p>
          <a:p>
            <a:pPr indent="0" lvl="0" marL="0" rtl="0" algn="l">
              <a:spcBef>
                <a:spcPts val="1200"/>
              </a:spcBef>
              <a:spcAft>
                <a:spcPts val="0"/>
              </a:spcAft>
              <a:buNone/>
            </a:pPr>
            <a:r>
              <a:rPr lang="en" sz="7200">
                <a:solidFill>
                  <a:schemeClr val="dk1"/>
                </a:solidFill>
              </a:rPr>
              <a:t>The ESP32 plays the role of the micro controller in the electrical circuit. ESP32 is programmed using language like Arduino which control the movement, understand the sensor data and communicate with the controller wirelessly. </a:t>
            </a:r>
            <a:endParaRPr sz="7200">
              <a:solidFill>
                <a:schemeClr val="dk1"/>
              </a:solidFill>
            </a:endParaRPr>
          </a:p>
          <a:p>
            <a:pPr indent="0" lvl="0" marL="0" rtl="0" algn="l">
              <a:spcBef>
                <a:spcPts val="1200"/>
              </a:spcBef>
              <a:spcAft>
                <a:spcPts val="1200"/>
              </a:spcAft>
              <a:buNone/>
            </a:pPr>
            <a:r>
              <a:rPr lang="en" sz="7600">
                <a:solidFill>
                  <a:schemeClr val="dk1"/>
                </a:solidFill>
              </a:rPr>
              <a:t>ESP32 controls the flapping movement of the wings which is powered by a high rpm core-less motor. It rotate the wing joints to move the wings up and down, generating the lift needed for flight.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u="sng"/>
              <a:t>Implementation</a:t>
            </a:r>
            <a:endParaRPr b="1" sz="2820" u="sng"/>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a:bodyPr>
          <a:lstStyle/>
          <a:p>
            <a:pPr indent="0" lvl="0" marL="0" rtl="0" algn="l">
              <a:spcBef>
                <a:spcPts val="1200"/>
              </a:spcBef>
              <a:spcAft>
                <a:spcPts val="0"/>
              </a:spcAft>
              <a:buClr>
                <a:schemeClr val="dk1"/>
              </a:buClr>
              <a:buSzPts val="275"/>
              <a:buFont typeface="Arial"/>
              <a:buNone/>
            </a:pPr>
            <a:r>
              <a:rPr lang="en" sz="7200">
                <a:solidFill>
                  <a:schemeClr val="dk1"/>
                </a:solidFill>
              </a:rPr>
              <a:t>Servo motors are used to maintain the angle of tail flap hence allowing the bird to turn, ascend and descend. The ESP32 work both ways of radio transmission and Bluetooth control. Here we will be using the Bluetooth communication to use our mobile phone as a controller for the drone. We will be using Lipo batteries to power the motors and ESP32 mounted on the bird. ESP32 receives information about the direction of movement and angle of wings which is communicated to the controller via Bluetooth connection with our smart phone which therefore gives the command to maintain stable flight and control the drone.</a:t>
            </a:r>
            <a:endParaRPr sz="7200">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102" name="Shape 102"/>
        <p:cNvGrpSpPr/>
        <p:nvPr/>
      </p:nvGrpSpPr>
      <p:grpSpPr>
        <a:xfrm>
          <a:off x="0" y="0"/>
          <a:ext cx="0" cy="0"/>
          <a:chOff x="0" y="0"/>
          <a:chExt cx="0" cy="0"/>
        </a:xfrm>
      </p:grpSpPr>
      <p:sp>
        <p:nvSpPr>
          <p:cNvPr id="103" name="Google Shape;103;p21"/>
          <p:cNvSpPr txBox="1"/>
          <p:nvPr>
            <p:ph type="title"/>
          </p:nvPr>
        </p:nvSpPr>
        <p:spPr>
          <a:xfrm>
            <a:off x="152200" y="10410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u="sng"/>
              <a:t> CIRCUIT DIAGRAM</a:t>
            </a:r>
            <a:endParaRPr b="1" u="sng"/>
          </a:p>
        </p:txBody>
      </p:sp>
      <p:pic>
        <p:nvPicPr>
          <p:cNvPr id="104" name="Google Shape;104;p21"/>
          <p:cNvPicPr preferRelativeResize="0"/>
          <p:nvPr/>
        </p:nvPicPr>
        <p:blipFill>
          <a:blip r:embed="rId3">
            <a:alphaModFix/>
          </a:blip>
          <a:stretch>
            <a:fillRect/>
          </a:stretch>
        </p:blipFill>
        <p:spPr>
          <a:xfrm>
            <a:off x="384025" y="1164700"/>
            <a:ext cx="8056950" cy="3712974"/>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